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23"/>
  </p:notesMasterIdLst>
  <p:handoutMasterIdLst>
    <p:handoutMasterId r:id="rId24"/>
  </p:handoutMasterIdLst>
  <p:sldIdLst>
    <p:sldId id="666" r:id="rId3"/>
    <p:sldId id="748" r:id="rId4"/>
    <p:sldId id="736" r:id="rId5"/>
    <p:sldId id="737" r:id="rId6"/>
    <p:sldId id="747" r:id="rId7"/>
    <p:sldId id="749" r:id="rId8"/>
    <p:sldId id="741" r:id="rId9"/>
    <p:sldId id="738" r:id="rId10"/>
    <p:sldId id="756" r:id="rId11"/>
    <p:sldId id="740" r:id="rId12"/>
    <p:sldId id="750" r:id="rId13"/>
    <p:sldId id="752" r:id="rId14"/>
    <p:sldId id="753" r:id="rId15"/>
    <p:sldId id="742" r:id="rId16"/>
    <p:sldId id="743" r:id="rId17"/>
    <p:sldId id="754" r:id="rId18"/>
    <p:sldId id="744" r:id="rId19"/>
    <p:sldId id="755" r:id="rId20"/>
    <p:sldId id="745" r:id="rId21"/>
    <p:sldId id="74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18B40F5-E023-4ED8-B11B-4C57272C4A21}">
          <p14:sldIdLst>
            <p14:sldId id="666"/>
            <p14:sldId id="748"/>
            <p14:sldId id="736"/>
            <p14:sldId id="737"/>
            <p14:sldId id="747"/>
            <p14:sldId id="749"/>
            <p14:sldId id="741"/>
            <p14:sldId id="738"/>
            <p14:sldId id="756"/>
            <p14:sldId id="740"/>
            <p14:sldId id="750"/>
            <p14:sldId id="752"/>
            <p14:sldId id="753"/>
            <p14:sldId id="742"/>
            <p14:sldId id="743"/>
            <p14:sldId id="754"/>
            <p14:sldId id="744"/>
            <p14:sldId id="755"/>
            <p14:sldId id="745"/>
            <p14:sldId id="7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horson, James" initials="TJ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23FDE3"/>
    <a:srgbClr val="902AF6"/>
    <a:srgbClr val="F030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83509" autoAdjust="0"/>
  </p:normalViewPr>
  <p:slideViewPr>
    <p:cSldViewPr>
      <p:cViewPr varScale="1">
        <p:scale>
          <a:sx n="95" d="100"/>
          <a:sy n="95" d="100"/>
        </p:scale>
        <p:origin x="979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2814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701995-9815-44C2-BC31-4ED6C63B8B8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0419EA-7277-4C2D-AA62-54704560D0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67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0184A-DA9D-4374-8E21-D521B0F11FAB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C1E2D-6915-48DE-882D-0DD49F7980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94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9" name="Rectangle 8"/>
          <p:cNvSpPr>
            <a:spLocks noChangeAspect="1"/>
          </p:cNvSpPr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52400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4724400"/>
            <a:ext cx="6400800" cy="1371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James.Thorson\Desktop\UW Hideaway\Meetings and Presentations\2014-05-30 -- Quant Sem on spatial-Gompertz model\A2005101221500.L2_LAC.GulfOfAlaska.chl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7" t="15627" r="4613" b="10265"/>
          <a:stretch/>
        </p:blipFill>
        <p:spPr bwMode="auto">
          <a:xfrm>
            <a:off x="0" y="0"/>
            <a:ext cx="91707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57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955"/>
            <a:ext cx="9144000" cy="8062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8200"/>
            <a:ext cx="9144000" cy="6019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6006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C:\Users\James.Thorson\Desktop\UW Hideaway\Meetings and Presentations\2014-04-04 -- UBC visit\66848main_iss_sthelens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762000"/>
            <a:ext cx="8991600" cy="60960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6200" y="76200"/>
            <a:ext cx="8991600" cy="685800"/>
          </a:xfrm>
        </p:spPr>
        <p:txBody>
          <a:bodyPr>
            <a:noAutofit/>
          </a:bodyPr>
          <a:lstStyle>
            <a:lvl1pPr algn="ctr">
              <a:spcAft>
                <a:spcPts val="1200"/>
              </a:spcAft>
              <a:defRPr sz="3600"/>
            </a:lvl1pPr>
            <a:lvl2pPr>
              <a:spcAft>
                <a:spcPts val="1200"/>
              </a:spcAft>
              <a:defRPr sz="3200"/>
            </a:lvl2pPr>
            <a:lvl3pPr>
              <a:spcAft>
                <a:spcPts val="1200"/>
              </a:spcAft>
              <a:defRPr sz="2800"/>
            </a:lvl3pPr>
            <a:lvl4pPr>
              <a:spcAft>
                <a:spcPts val="1200"/>
              </a:spcAft>
              <a:defRPr sz="2400"/>
            </a:lvl4pPr>
            <a:lvl5pPr>
              <a:spcAft>
                <a:spcPts val="1200"/>
              </a:spcAft>
              <a:defRPr sz="2400"/>
            </a:lvl5pPr>
          </a:lstStyle>
          <a:p>
            <a:pPr lvl="0"/>
            <a:r>
              <a:rPr lang="en-US" dirty="0" err="1"/>
              <a:t>Clicak</a:t>
            </a:r>
            <a:r>
              <a:rPr lang="en-US" dirty="0"/>
              <a:t>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:\Users\Rhovel\Desktop\print\Kulik.silverhorn (1 of 1)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7" r="9220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17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C:\Users\James.Thorson\Desktop\UW Hideaway\Meetings and Presentations\2014-05-30 -- Quant Sem on spatial-Gompertz model\A2005101221500.L2_LAC.GulfOfAlaska.chl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7" t="15627" r="4613" b="10265"/>
          <a:stretch/>
        </p:blipFill>
        <p:spPr bwMode="auto">
          <a:xfrm>
            <a:off x="0" y="0"/>
            <a:ext cx="91707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31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James.Thorson\Desktop\UW Hideaway\Course plan 2014\Advertisement\Images\9526628934_84959710e8_b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" r="5534"/>
          <a:stretch/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0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>
            <a:lvl1pPr algn="r">
              <a:defRPr b="0" i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26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43434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990600"/>
            <a:ext cx="46482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>
            <a:lvl1pPr algn="r">
              <a:defRPr b="0" i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7200" y="1143000"/>
            <a:ext cx="4419600" cy="955675"/>
          </a:xfrm>
          <a:ln w="6350">
            <a:solidFill>
              <a:schemeClr val="tx1"/>
            </a:solidFill>
          </a:ln>
        </p:spPr>
        <p:txBody>
          <a:bodyPr anchor="b"/>
          <a:lstStyle>
            <a:lvl1pPr marL="0" indent="0">
              <a:spcAft>
                <a:spcPts val="120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62200"/>
            <a:ext cx="8229600" cy="3962399"/>
          </a:xfrm>
        </p:spPr>
        <p:txBody>
          <a:bodyPr/>
          <a:lstStyle>
            <a:lvl1pPr>
              <a:spcAft>
                <a:spcPts val="1200"/>
              </a:spcAft>
              <a:defRPr sz="2800" baseline="0"/>
            </a:lvl1pPr>
            <a:lvl2pPr>
              <a:spcAft>
                <a:spcPts val="1200"/>
              </a:spcAft>
              <a:defRPr sz="2400" baseline="0"/>
            </a:lvl2pPr>
            <a:lvl3pPr>
              <a:spcAft>
                <a:spcPts val="1200"/>
              </a:spcAft>
              <a:defRPr sz="1800"/>
            </a:lvl3pPr>
            <a:lvl4pPr>
              <a:spcAft>
                <a:spcPts val="1200"/>
              </a:spcAft>
              <a:defRPr sz="1600"/>
            </a:lvl4pPr>
            <a:lvl5pPr>
              <a:spcAft>
                <a:spcPts val="12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990600"/>
            <a:ext cx="4419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73" r:id="rId4"/>
    <p:sldLayoutId id="2147483674" r:id="rId5"/>
    <p:sldLayoutId id="2147483651" r:id="rId6"/>
    <p:sldLayoutId id="2147483652" r:id="rId7"/>
    <p:sldLayoutId id="2147483653" r:id="rId8"/>
    <p:sldLayoutId id="2147483654" r:id="rId9"/>
    <p:sldLayoutId id="2147483672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92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0EFC8-36CB-4CE9-8BB6-DE0D5707FCD2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3" name="Picture 2" descr="C:\Users\James.Thorson\Desktop\UW Hideaway\Meetings and Presentations\2014-04-04 -- UBC visit\Photos\fingerling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" t="-1" r="10701" b="37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9144000" cy="22098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Generalized graphical mixed models combine strengths from causal, additive, and linear mixed models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867400"/>
            <a:ext cx="9144000" cy="9906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James T Thorson</a:t>
            </a:r>
          </a:p>
        </p:txBody>
      </p:sp>
    </p:spTree>
    <p:extLst>
      <p:ext uri="{BB962C8B-B14F-4D97-AF65-F5344CB8AC3E}">
        <p14:creationId xmlns:p14="http://schemas.microsoft.com/office/powerpoint/2010/main" val="382594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04"/>
    </mc:Choice>
    <mc:Fallback xmlns="">
      <p:transition spd="slow" advTm="4600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Population dynamics:</a:t>
                </a:r>
                <a:endParaRPr lang="en-US" b="1" dirty="0"/>
              </a:p>
              <a:p>
                <a:pPr marL="0" indent="0">
                  <a:buNone/>
                </a:pPr>
                <a:r>
                  <a:rPr lang="en-US" dirty="0"/>
                  <a:t>Age, year, and cohort effects in abundance-at-age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Tweedie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With a graphical model for residuals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4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4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Fitted to proportion-at-age for rex sole in the Gulf of Alaska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2200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691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Graphical model for residuals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000" dirty="0"/>
                  <a:t> in </a:t>
                </a:r>
                <a14:m>
                  <m:oMath xmlns:m="http://schemas.openxmlformats.org/officeDocument/2006/math">
                    <m:r>
                      <a:rPr lang="en-US" sz="2000" b="1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0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0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Imagine two ages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2000" dirty="0"/>
                  <a:t>) and three years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0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Age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And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Year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Where: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vec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𝛀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𝐆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𝐆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>
                                        <a:latin typeface="Cambria Math" panose="02040503050406030204" pitchFamily="18" charset="0"/>
                                      </a:rPr>
                                      <m:t>𝐆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20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667" t="-3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064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Graphical model for residuals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800" dirty="0"/>
                  <a:t> in </a:t>
                </a:r>
                <a14:m>
                  <m:oMath xmlns:m="http://schemas.openxmlformats.org/officeDocument/2006/math">
                    <m:r>
                      <a:rPr lang="en-US" sz="1800" b="1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18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18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Imagine two ages (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1800" dirty="0"/>
                  <a:t>) and three years (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18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Age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And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Year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So: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sz="180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  <m:t>𝐈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  <m:t>𝐈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And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18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sz="180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  <m:t>𝐆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</a:rPr>
                                      <m:t>𝐆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latin typeface="Cambria Math" panose="02040503050406030204" pitchFamily="18" charset="0"/>
                                      </a:rPr>
                                      <m:t>Age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533" t="-3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249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Graphical model for residuals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000" dirty="0"/>
                  <a:t> in </a:t>
                </a:r>
                <a14:m>
                  <m:oMath xmlns:m="http://schemas.openxmlformats.org/officeDocument/2006/math">
                    <m:r>
                      <a:rPr lang="en-US" sz="2000" b="1">
                        <a:latin typeface="Cambria Math" panose="02040503050406030204" pitchFamily="18" charset="0"/>
                      </a:rPr>
                      <m:t>𝛀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0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  <m:r>
                        <a:rPr lang="en-US" sz="2000" b="1" i="1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Age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Year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lim>
                      </m:limLow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Imagine two ages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sz="2000" dirty="0"/>
                  <a:t>) and three years 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sz="2000" dirty="0"/>
                  <a:t>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Age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And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Year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So: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667" t="-3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003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Population dynamics: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DAF58B-C729-4DC9-88E7-598ED946DA9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76200"/>
            <a:ext cx="4472940" cy="6781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083D141-4181-456D-8B11-D8943EEBE9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38882011"/>
                  </p:ext>
                </p:extLst>
              </p:nvPr>
            </p:nvGraphicFramePr>
            <p:xfrm>
              <a:off x="152399" y="1066800"/>
              <a:ext cx="4419601" cy="545890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31376">
                      <a:extLst>
                        <a:ext uri="{9D8B030D-6E8A-4147-A177-3AD203B41FA5}">
                          <a16:colId xmlns:a16="http://schemas.microsoft.com/office/drawing/2014/main" val="2214904005"/>
                        </a:ext>
                      </a:extLst>
                    </a:gridCol>
                    <a:gridCol w="997903">
                      <a:extLst>
                        <a:ext uri="{9D8B030D-6E8A-4147-A177-3AD203B41FA5}">
                          <a16:colId xmlns:a16="http://schemas.microsoft.com/office/drawing/2014/main" val="2446468049"/>
                        </a:ext>
                      </a:extLst>
                    </a:gridCol>
                    <a:gridCol w="954291">
                      <a:extLst>
                        <a:ext uri="{9D8B030D-6E8A-4147-A177-3AD203B41FA5}">
                          <a16:colId xmlns:a16="http://schemas.microsoft.com/office/drawing/2014/main" val="2817550605"/>
                        </a:ext>
                      </a:extLst>
                    </a:gridCol>
                    <a:gridCol w="1536031">
                      <a:extLst>
                        <a:ext uri="{9D8B030D-6E8A-4147-A177-3AD203B41FA5}">
                          <a16:colId xmlns:a16="http://schemas.microsoft.com/office/drawing/2014/main" val="2987852806"/>
                        </a:ext>
                      </a:extLst>
                    </a:gridCol>
                  </a:tblGrid>
                  <a:tr h="182880">
                    <a:tc gridSpan="3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 dirty="0">
                              <a:solidFill>
                                <a:schemeClr val="tx1"/>
                              </a:solidFill>
                              <a:effectLst/>
                            </a:rPr>
                            <a:t>Parameter included</a:t>
                          </a:r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>
                              <a:solidFill>
                                <a:schemeClr val="tx1"/>
                              </a:solidFill>
                              <a:effectLst/>
                            </a:rPr>
                            <a:t>Proportion of cross-validation variance explained</a:t>
                          </a:r>
                          <a:endParaRPr lang="en-US" sz="1200" b="1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75734392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 dirty="0">
                              <a:solidFill>
                                <a:schemeClr val="tx1"/>
                              </a:solidFill>
                              <a:effectLst/>
                            </a:rPr>
                            <a:t>Age</a:t>
                          </a:r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  <m:r>
                                  <a:rPr lang="en-US" sz="1400" b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→</m:t>
                                </m:r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 dirty="0">
                              <a:solidFill>
                                <a:schemeClr val="tx1"/>
                              </a:solidFill>
                              <a:effectLst/>
                            </a:rPr>
                            <a:t>Year</a:t>
                          </a:r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  <m:r>
                                  <a:rPr lang="en-US" sz="1400" b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→</m:t>
                                </m:r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𝐭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 dirty="0">
                              <a:solidFill>
                                <a:schemeClr val="tx1"/>
                              </a:solidFill>
                              <a:effectLst/>
                            </a:rPr>
                            <a:t>Cohort</a:t>
                          </a:r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</a:endParaRPr>
                        </a:p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  <m:r>
                                  <a:rPr lang="en-US" sz="1400" b="1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→</m:t>
                                </m:r>
                                <m:sSub>
                                  <m:sSubPr>
                                    <m:ctrlP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𝛒</m:t>
                                    </m:r>
                                  </m:e>
                                  <m:sub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𝐚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b="1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𝐭</m:t>
                                    </m:r>
                                    <m:r>
                                      <a:rPr lang="en-US" sz="1400" b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1" i="1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17696259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0.00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34528246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0.22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75735258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0.08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40351072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0.36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694633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0.32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09122593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0.46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95440541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0.35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05982138"/>
                      </a:ext>
                    </a:extLst>
                  </a:tr>
                  <a:tr h="182880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0.35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781886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083D141-4181-456D-8B11-D8943EEBE9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38882011"/>
                  </p:ext>
                </p:extLst>
              </p:nvPr>
            </p:nvGraphicFramePr>
            <p:xfrm>
              <a:off x="152399" y="1066800"/>
              <a:ext cx="4419601" cy="5458905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31376">
                      <a:extLst>
                        <a:ext uri="{9D8B030D-6E8A-4147-A177-3AD203B41FA5}">
                          <a16:colId xmlns:a16="http://schemas.microsoft.com/office/drawing/2014/main" val="2214904005"/>
                        </a:ext>
                      </a:extLst>
                    </a:gridCol>
                    <a:gridCol w="997903">
                      <a:extLst>
                        <a:ext uri="{9D8B030D-6E8A-4147-A177-3AD203B41FA5}">
                          <a16:colId xmlns:a16="http://schemas.microsoft.com/office/drawing/2014/main" val="2446468049"/>
                        </a:ext>
                      </a:extLst>
                    </a:gridCol>
                    <a:gridCol w="954291">
                      <a:extLst>
                        <a:ext uri="{9D8B030D-6E8A-4147-A177-3AD203B41FA5}">
                          <a16:colId xmlns:a16="http://schemas.microsoft.com/office/drawing/2014/main" val="2817550605"/>
                        </a:ext>
                      </a:extLst>
                    </a:gridCol>
                    <a:gridCol w="1536031">
                      <a:extLst>
                        <a:ext uri="{9D8B030D-6E8A-4147-A177-3AD203B41FA5}">
                          <a16:colId xmlns:a16="http://schemas.microsoft.com/office/drawing/2014/main" val="2987852806"/>
                        </a:ext>
                      </a:extLst>
                    </a:gridCol>
                  </a:tblGrid>
                  <a:tr h="366967">
                    <a:tc gridSpan="3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 dirty="0">
                              <a:solidFill>
                                <a:schemeClr val="tx1"/>
                              </a:solidFill>
                              <a:effectLst/>
                            </a:rPr>
                            <a:t>Parameter included</a:t>
                          </a:r>
                          <a:endParaRPr lang="en-US" sz="1200" b="1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tabLst>
                              <a:tab pos="228600" algn="l"/>
                            </a:tabLst>
                          </a:pPr>
                          <a:r>
                            <a:rPr lang="en-US" sz="1400" b="1">
                              <a:solidFill>
                                <a:schemeClr val="tx1"/>
                              </a:solidFill>
                              <a:effectLst/>
                            </a:rPr>
                            <a:t>Proportion of cross-validation variance explained</a:t>
                          </a:r>
                          <a:endParaRPr lang="en-US" sz="1200" b="1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875734392"/>
                      </a:ext>
                    </a:extLst>
                  </a:tr>
                  <a:tr h="13174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654" t="-28704" r="-377778" b="-2981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93902" t="-28704" r="-252439" b="-2981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02548" t="-28704" r="-163694" b="-298148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17696259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0.00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34528246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0.22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75735258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0.08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40351072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0.36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694633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0.32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09122593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0.46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95440541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 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0.35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05982138"/>
                      </a:ext>
                    </a:extLst>
                  </a:tr>
                  <a:tr h="471805"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>
                              <a:solidFill>
                                <a:schemeClr val="tx1"/>
                              </a:solidFill>
                              <a:effectLst/>
                            </a:rPr>
                            <a:t>X</a:t>
                          </a:r>
                          <a:endParaRPr lang="en-US" sz="1600" b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r">
                            <a:lnSpc>
                              <a:spcPct val="2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Font typeface="+mj-lt"/>
                            <a:buNone/>
                            <a:tabLst>
                              <a:tab pos="228600" algn="l"/>
                            </a:tabLst>
                          </a:pP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effectLst/>
                            </a:rPr>
                            <a:t>0.35</a:t>
                          </a:r>
                          <a:endParaRPr lang="en-US" sz="1600" b="0" dirty="0">
                            <a:solidFill>
                              <a:schemeClr val="tx1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7818868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55571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Phylogenetic comparative methods:</a:t>
            </a:r>
            <a:endParaRPr lang="en-US" b="1" dirty="0"/>
          </a:p>
          <a:p>
            <a:pPr marL="0" indent="0">
              <a:buNone/>
            </a:pPr>
            <a:r>
              <a:rPr lang="en-US" sz="2400" dirty="0"/>
              <a:t>Using </a:t>
            </a:r>
            <a:r>
              <a:rPr lang="en-US" sz="2400" dirty="0" err="1"/>
              <a:t>VertLife</a:t>
            </a:r>
            <a:r>
              <a:rPr lang="en-US" sz="2400" dirty="0"/>
              <a:t> for dated phylogeny</a:t>
            </a:r>
          </a:p>
          <a:p>
            <a:r>
              <a:rPr lang="en-US" sz="2400" dirty="0"/>
              <a:t>Uses molecular markers and fossils to calibrate times since divergence</a:t>
            </a:r>
          </a:p>
          <a:p>
            <a:pPr marL="0" indent="0">
              <a:buNone/>
            </a:pPr>
            <a:r>
              <a:rPr lang="en-US" sz="2400" dirty="0"/>
              <a:t>Using </a:t>
            </a:r>
            <a:r>
              <a:rPr lang="en-US" sz="2400" dirty="0" err="1"/>
              <a:t>PanTHERIA</a:t>
            </a:r>
            <a:r>
              <a:rPr lang="en-US" sz="2400" dirty="0"/>
              <a:t> for traits</a:t>
            </a:r>
          </a:p>
          <a:p>
            <a:r>
              <a:rPr lang="en-US" sz="2400" dirty="0"/>
              <a:t>4999 species matched against phylogeny </a:t>
            </a:r>
          </a:p>
          <a:p>
            <a:pPr marL="0" indent="0">
              <a:buNone/>
            </a:pPr>
            <a:r>
              <a:rPr lang="en-US" sz="2400" dirty="0"/>
              <a:t>Question:</a:t>
            </a:r>
          </a:p>
          <a:p>
            <a:pPr marL="0" indent="0">
              <a:buNone/>
            </a:pPr>
            <a:endParaRPr lang="en-US" sz="2400" b="1" i="1" dirty="0"/>
          </a:p>
          <a:p>
            <a:pPr marL="0" indent="0" algn="ctr">
              <a:buNone/>
            </a:pPr>
            <a:r>
              <a:rPr lang="en-US" sz="2400" b="1" i="1" dirty="0"/>
              <a:t>How does metabolic rate and adult home range scale with body size?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87A4EB2-9ACD-46F3-B767-2043F0BDC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857452"/>
              </p:ext>
            </p:extLst>
          </p:nvPr>
        </p:nvGraphicFramePr>
        <p:xfrm>
          <a:off x="838200" y="4495800"/>
          <a:ext cx="7086600" cy="2209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1650">
                  <a:extLst>
                    <a:ext uri="{9D8B030D-6E8A-4147-A177-3AD203B41FA5}">
                      <a16:colId xmlns:a16="http://schemas.microsoft.com/office/drawing/2014/main" val="3571313160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1345453706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3588249429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2671590396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ln_metabolism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ln_range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ln_size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82152827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ln_metabolism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547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81117968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ln_range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233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661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40480497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ln_size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547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658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3340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62165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755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Phylogenetic comparative methods:</a:t>
                </a:r>
                <a:endParaRPr lang="en-US" b="1" dirty="0"/>
              </a:p>
              <a:p>
                <a:pPr marL="0" indent="0">
                  <a:buNone/>
                </a:pPr>
                <a:r>
                  <a:rPr lang="en-US" sz="2400" dirty="0"/>
                  <a:t>Trait variation for mammals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func>
                                      <m:func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  <m:brk m:alnAt="7"/>
                                          </m:rPr>
                                          <a:rPr lang="en-US" sz="2400" b="0" i="0" smtClean="0">
                                            <a:latin typeface="Cambria Math" panose="02040503050406030204" pitchFamily="18" charset="0"/>
                                          </a:rPr>
                                          <m:t>l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b="0" i="0" smtClean="0">
                                            <a:latin typeface="Cambria Math" panose="02040503050406030204" pitchFamily="18" charset="0"/>
                                          </a:rPr>
                                          <m:t>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𝑑𝑢𝑙𝑡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𝑠𝑖𝑧𝑒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d>
                                              <m:dPr>
                                                <m:begChr m:val="["/>
                                                <m:endChr m:val="]"/>
                                                <m:ctrlP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𝑔</m:t>
                                                </m:r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e>
                                </m:mr>
                                <m:mr>
                                  <m:e>
                                    <m:func>
                                      <m:func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b="0" i="0" smtClean="0">
                                            <a:latin typeface="Cambria Math" panose="02040503050406030204" pitchFamily="18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𝑚𝑒𝑡𝑎𝑏𝑜𝑙𝑖𝑠𝑚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d>
                                              <m:dPr>
                                                <m:begChr m:val="["/>
                                                <m:endChr m:val="]"/>
                                                <m:ctrlP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𝑚𝐿</m:t>
                                                </m:r>
                                                <m:f>
                                                  <m:fPr>
                                                    <m:ctrlPr>
                                                      <a:rPr lang="en-US" sz="24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4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𝑂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400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2</m:t>
                                                        </m:r>
                                                      </m:sub>
                                                    </m:sSub>
                                                  </m:num>
                                                  <m:den>
                                                    <m:r>
                                                      <a:rPr lang="en-US" sz="24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𝑔</m:t>
                                                    </m:r>
                                                  </m:den>
                                                </m:f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e>
                                </m:mr>
                                <m:mr>
                                  <m:e>
                                    <m:func>
                                      <m:func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b="0" i="0" smtClean="0">
                                            <a:latin typeface="Cambria Math" panose="02040503050406030204" pitchFamily="18" charset="0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𝑎𝑑𝑢𝑙𝑡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𝑟𝑎𝑛𝑔𝑒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𝑠𝑖𝑧𝑒</m:t>
                                            </m:r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d>
                                              <m:dPr>
                                                <m:begChr m:val="["/>
                                                <m:endChr m:val="]"/>
                                                <m:ctrlP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24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  <m:sSup>
                                                  <m:sSupPr>
                                                    <m:ctrlPr>
                                                      <a:rPr lang="en-US" sz="24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lang="en-US" sz="24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𝑚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lang="en-US" sz="2400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2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e>
                                </m:mr>
                              </m:m>
                            </m:e>
                          </m:d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dirty="0"/>
                  <a:t>With trade-offs: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log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size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metabolism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log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size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range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And different stabilizing selection for each trait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2200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989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Phylogenetic comparative methods: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9AF9A-15DA-44D2-8902-231DD95CA13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762000"/>
            <a:ext cx="4800600" cy="5715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76AE03-6110-4407-9752-B2133BC31D91}"/>
              </a:ext>
            </a:extLst>
          </p:cNvPr>
          <p:cNvSpPr txBox="1"/>
          <p:nvPr/>
        </p:nvSpPr>
        <p:spPr>
          <a:xfrm>
            <a:off x="152400" y="990600"/>
            <a:ext cx="38862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Results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Range size is proportion to body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Metabolism is approximate 2/3 scaling with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Body size has weak stabilizing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Range size has strong stabilizing selection conditional on size</a:t>
            </a:r>
          </a:p>
        </p:txBody>
      </p:sp>
    </p:spTree>
    <p:extLst>
      <p:ext uri="{BB962C8B-B14F-4D97-AF65-F5344CB8AC3E}">
        <p14:creationId xmlns:p14="http://schemas.microsoft.com/office/powerpoint/2010/main" val="369076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Diffusion-enhanced </a:t>
                </a:r>
                <a:r>
                  <a:rPr lang="en-US" sz="3800" b="1" dirty="0" err="1"/>
                  <a:t>spatio</a:t>
                </a:r>
                <a:r>
                  <a:rPr lang="en-US" sz="3800" b="1" dirty="0"/>
                  <a:t>-temporal model</a:t>
                </a:r>
                <a:endParaRPr lang="en-US" b="1" dirty="0"/>
              </a:p>
              <a:p>
                <a:r>
                  <a:rPr lang="en-US" dirty="0"/>
                  <a:t>Hotspots may diffuse outward over time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800" dirty="0"/>
                  <a:t>Lagrangian:</a:t>
                </a:r>
              </a:p>
              <a:p>
                <a:pPr lvl="1"/>
                <a:r>
                  <a:rPr lang="en-US" sz="2400" dirty="0"/>
                  <a:t>Calculate distribution </a:t>
                </a:r>
                <a:r>
                  <a:rPr lang="en-US" dirty="0"/>
                  <a:t>after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/>
                  <a:t> starting at known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lvl="1"/>
                <a:r>
                  <a:rPr lang="en-US" sz="2400" dirty="0"/>
                  <a:t>Use as predicted distribution in a state-space model</a:t>
                </a:r>
              </a:p>
              <a:p>
                <a:r>
                  <a:rPr lang="en-US" sz="2800" dirty="0"/>
                  <a:t>Eulerian</a:t>
                </a:r>
              </a:p>
              <a:p>
                <a:pPr lvl="1"/>
                <a:r>
                  <a:rPr lang="en-US" sz="2400" dirty="0"/>
                  <a:t>Discretize space and define Continuous Time Markov Chain (CTMC)</a:t>
                </a:r>
              </a:p>
              <a:p>
                <a:pPr lvl="1"/>
                <a:r>
                  <a:rPr lang="en-US" sz="2400" dirty="0"/>
                  <a:t>Computation:</a:t>
                </a:r>
              </a:p>
              <a:p>
                <a:pPr lvl="2"/>
                <a:r>
                  <a:rPr lang="en-US" sz="2000" dirty="0"/>
                  <a:t>Exact:  Matrix exponential</a:t>
                </a:r>
              </a:p>
              <a:p>
                <a:pPr lvl="2"/>
                <a:r>
                  <a:rPr lang="en-US" sz="2000" dirty="0"/>
                  <a:t>Approximation:  Euler method or “Uniformization”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Note:</a:t>
                </a:r>
              </a:p>
              <a:p>
                <a:r>
                  <a:rPr lang="en-US" dirty="0"/>
                  <a:t>With diffusion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, mean-squared displacement after time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2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is the number of dimensions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1667" t="-1867" r="-1667" b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E14E46-8E59-44A9-8046-EE13EA083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9041903" cy="149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3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Diffusion-enhanced </a:t>
                </a:r>
                <a:r>
                  <a:rPr lang="en-US" sz="3800" b="1" dirty="0" err="1"/>
                  <a:t>spatio</a:t>
                </a:r>
                <a:r>
                  <a:rPr lang="en-US" sz="3800" b="1" dirty="0"/>
                  <a:t>-temporal model</a:t>
                </a:r>
                <a:endParaRPr lang="en-US" b="1" dirty="0"/>
              </a:p>
              <a:p>
                <a:pPr marL="0" indent="0">
                  <a:buNone/>
                </a:pPr>
                <a:r>
                  <a:rPr lang="en-US" dirty="0"/>
                  <a:t>Model density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>
                              <a:latin typeface="Cambria Math" panose="02040503050406030204" pitchFamily="18" charset="0"/>
                            </a:rPr>
                            <m:t>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joint</m:t>
                          </m:r>
                        </m:sub>
                      </m:sSub>
                      <m:r>
                        <a:rPr lang="en-US" sz="2000"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time</m:t>
                                      </m:r>
                                    </m:sub>
                                  </m:s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𝐏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diffusion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+1,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lim>
                      </m:limLow>
                      <m:r>
                        <a:rPr lang="en-US" sz="2000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time</m:t>
                                      </m:r>
                                    </m:sub>
                                  </m:s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𝐈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space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lim>
                      </m:limLow>
                      <m:r>
                        <a:rPr lang="en-US" sz="2000"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𝐆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time</m:t>
                                      </m:r>
                                    </m:sub>
                                  </m:sSub>
                                  <m:r>
                                    <a:rPr lang="en-US" sz="2000">
                                      <a:latin typeface="Cambria Math" panose="02040503050406030204" pitchFamily="18" charset="0"/>
                                    </a:rPr>
                                    <m:t>⊗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>
                                          <a:latin typeface="Cambria Math" panose="02040503050406030204" pitchFamily="18" charset="0"/>
                                        </a:rPr>
                                        <m:t>𝐏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latin typeface="Cambria Math" panose="02040503050406030204" pitchFamily="18" charset="0"/>
                                        </a:rPr>
                                        <m:t>diffusion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+1,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lim>
                      </m:limLow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2200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7B085E5-A0C0-4351-9D72-D712678B078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2209800"/>
            <a:ext cx="58674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0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FC603D-1104-4B69-B3BB-FBA536ECCAA6}"/>
              </a:ext>
            </a:extLst>
          </p:cNvPr>
          <p:cNvSpPr/>
          <p:nvPr/>
        </p:nvSpPr>
        <p:spPr>
          <a:xfrm>
            <a:off x="304800" y="35124"/>
            <a:ext cx="4800600" cy="43434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E050-F203-4D01-8D1F-4A1BE4FBE4CB}"/>
              </a:ext>
            </a:extLst>
          </p:cNvPr>
          <p:cNvSpPr txBox="1"/>
          <p:nvPr/>
        </p:nvSpPr>
        <p:spPr>
          <a:xfrm>
            <a:off x="838200" y="375792"/>
            <a:ext cx="34480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Prediction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E.g. regression models</a:t>
            </a:r>
          </a:p>
          <a:p>
            <a:endParaRPr lang="en-US" sz="2000" dirty="0"/>
          </a:p>
          <a:p>
            <a:r>
              <a:rPr lang="en-US" sz="2000" dirty="0"/>
              <a:t>Used to interpolate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Density in an SDM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Age-structure in population dynamics</a:t>
            </a:r>
          </a:p>
          <a:p>
            <a:endParaRPr lang="en-US" sz="20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4990C55-2BDB-44E9-8203-7B2D4B50FDCF}"/>
              </a:ext>
            </a:extLst>
          </p:cNvPr>
          <p:cNvSpPr/>
          <p:nvPr/>
        </p:nvSpPr>
        <p:spPr>
          <a:xfrm>
            <a:off x="4114800" y="47388"/>
            <a:ext cx="4800600" cy="4343400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025F61-091F-47E7-8C5E-8FD7EF39EAA9}"/>
              </a:ext>
            </a:extLst>
          </p:cNvPr>
          <p:cNvSpPr/>
          <p:nvPr/>
        </p:nvSpPr>
        <p:spPr>
          <a:xfrm>
            <a:off x="2209800" y="2491740"/>
            <a:ext cx="4800600" cy="4343400"/>
          </a:xfrm>
          <a:prstGeom prst="ellipse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F40A0B-D5C9-4865-B2F7-50CECA78E542}"/>
              </a:ext>
            </a:extLst>
          </p:cNvPr>
          <p:cNvSpPr txBox="1"/>
          <p:nvPr/>
        </p:nvSpPr>
        <p:spPr>
          <a:xfrm>
            <a:off x="5105400" y="380436"/>
            <a:ext cx="344805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Inference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E.g. bespoke models</a:t>
            </a:r>
          </a:p>
          <a:p>
            <a:endParaRPr lang="en-US" sz="2000" dirty="0"/>
          </a:p>
          <a:p>
            <a:r>
              <a:rPr lang="en-US" sz="2000" dirty="0"/>
              <a:t>Used to estimate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Stock-recruit compensation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Production per biomass</a:t>
            </a:r>
          </a:p>
          <a:p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51636A-1909-4D18-B1C9-AB236BA089AD}"/>
              </a:ext>
            </a:extLst>
          </p:cNvPr>
          <p:cNvSpPr txBox="1"/>
          <p:nvPr/>
        </p:nvSpPr>
        <p:spPr>
          <a:xfrm>
            <a:off x="2971800" y="4132956"/>
            <a:ext cx="3657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Causal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E.g., policy analysis</a:t>
            </a:r>
          </a:p>
          <a:p>
            <a:endParaRPr lang="en-US" sz="2000" dirty="0"/>
          </a:p>
          <a:p>
            <a:r>
              <a:rPr lang="en-US" sz="2000" dirty="0"/>
              <a:t>Used to predict response to new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Impact of rebuilding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Habitat restoration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7479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Conclusions</a:t>
            </a:r>
            <a:endParaRPr lang="en-US" sz="3600" b="1" dirty="0"/>
          </a:p>
          <a:p>
            <a:pPr marL="742950" indent="-742950">
              <a:buFont typeface="+mj-lt"/>
              <a:buAutoNum type="arabicPeriod"/>
            </a:pPr>
            <a:endParaRPr lang="en-US" sz="3800" b="1" dirty="0"/>
          </a:p>
          <a:p>
            <a:pPr marL="742950" indent="-742950">
              <a:buFont typeface="+mj-lt"/>
              <a:buAutoNum type="arabicPeriod"/>
            </a:pPr>
            <a:r>
              <a:rPr lang="en-US" sz="3800" dirty="0"/>
              <a:t>Smoothers (e.g., in a GAM) arise from diffusion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800" dirty="0"/>
              <a:t>Interactions can be combined with evolutionary / spatial / temporal variation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800" dirty="0"/>
              <a:t>Can get mechanistic interpretation for large models</a:t>
            </a:r>
          </a:p>
          <a:p>
            <a:pPr marL="0" indent="0">
              <a:buNone/>
            </a:pPr>
            <a:endParaRPr lang="en-US" sz="3800" b="1" dirty="0"/>
          </a:p>
        </p:txBody>
      </p:sp>
    </p:spTree>
    <p:extLst>
      <p:ext uri="{BB962C8B-B14F-4D97-AF65-F5344CB8AC3E}">
        <p14:creationId xmlns:p14="http://schemas.microsoft.com/office/powerpoint/2010/main" val="257600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Three goals for ecological analysis</a:t>
            </a:r>
          </a:p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r>
              <a:rPr lang="en-US" sz="3800" b="1" dirty="0"/>
              <a:t>Common types of ecological model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799907-5428-4907-AAFB-8B3E13AC5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626017"/>
              </p:ext>
            </p:extLst>
          </p:nvPr>
        </p:nvGraphicFramePr>
        <p:xfrm>
          <a:off x="228600" y="914400"/>
          <a:ext cx="8686800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865046746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3653943991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400897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Goal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Spatial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Population dynamics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70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Prediction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Interpolate density in species distribution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Estimate age-structure in year without samples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222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Estimate spatial decorrelation range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Estimate the stock-recruit curve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238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Causal analysis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Predict consequences for habitat restoration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Predict response to future climate conditions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52145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2081340-A061-4181-A802-2D30657F0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273458"/>
              </p:ext>
            </p:extLst>
          </p:nvPr>
        </p:nvGraphicFramePr>
        <p:xfrm>
          <a:off x="228600" y="4143391"/>
          <a:ext cx="8686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865046746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5394399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0897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Spatial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Population dynamics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70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Linear mixed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Analysis of experimental design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Recruitment deviations as random variation around stock-recruit curve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222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Generalized additive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Dome-shaped response to thermal habitat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Time-varying selectivity curve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238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Structural equation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Habitat effects in site-replicated design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521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11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657600"/>
            <a:ext cx="9144000" cy="3200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Goal:</a:t>
            </a:r>
          </a:p>
          <a:p>
            <a:pPr marL="0" indent="0">
              <a:buNone/>
            </a:pPr>
            <a:r>
              <a:rPr lang="en-US" i="1" dirty="0"/>
              <a:t>Identify single modelling framework with strengths of LMMs, GAMs, and SEMs, and suitable for prediction, inference, and causal analysis</a:t>
            </a:r>
          </a:p>
          <a:p>
            <a:pPr marL="0" indent="0">
              <a:buNone/>
            </a:pPr>
            <a:endParaRPr lang="en-US" sz="3800" i="1" dirty="0"/>
          </a:p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endParaRPr lang="en-US" sz="38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EDD567B-4EB6-434E-AAC7-9A68BC3E48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54122"/>
              </p:ext>
            </p:extLst>
          </p:nvPr>
        </p:nvGraphicFramePr>
        <p:xfrm>
          <a:off x="304800" y="815340"/>
          <a:ext cx="8686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865046746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5394399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08979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Spatial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Population dynamics example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70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Linear mixed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Analysis of experimental design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Recruitment deviations as random variation around stock-recruit curve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222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Generalized additive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Dome-shaped response to thermal habitat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Time-varying selectivity curve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238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Structural equation model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Habitat effects in site-replicated design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521455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672D57-5D1F-466D-9F8E-AF990D58067A}"/>
              </a:ext>
            </a:extLst>
          </p:cNvPr>
          <p:cNvSpPr txBox="1">
            <a:spLocks/>
          </p:cNvSpPr>
          <p:nvPr/>
        </p:nvSpPr>
        <p:spPr>
          <a:xfrm>
            <a:off x="152400" y="76200"/>
            <a:ext cx="9144000" cy="693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3800" b="1" dirty="0"/>
              <a:t>Three common types of model:</a:t>
            </a:r>
          </a:p>
          <a:p>
            <a:pPr marL="0" indent="0">
              <a:buFont typeface="Arial" pitchFamily="34" charset="0"/>
              <a:buNone/>
            </a:pPr>
            <a:endParaRPr lang="en-US" sz="3800" i="1" dirty="0"/>
          </a:p>
          <a:p>
            <a:pPr marL="0" indent="0">
              <a:buFont typeface="Arial" pitchFamily="34" charset="0"/>
              <a:buNone/>
            </a:pPr>
            <a:endParaRPr lang="en-US" sz="3800" b="1" dirty="0"/>
          </a:p>
          <a:p>
            <a:pPr marL="0" indent="0">
              <a:buFont typeface="Arial" pitchFamily="34" charset="0"/>
              <a:buNone/>
            </a:pPr>
            <a:endParaRPr lang="en-US" sz="3800" b="1" dirty="0"/>
          </a:p>
        </p:txBody>
      </p:sp>
    </p:spTree>
    <p:extLst>
      <p:ext uri="{BB962C8B-B14F-4D97-AF65-F5344CB8AC3E}">
        <p14:creationId xmlns:p14="http://schemas.microsoft.com/office/powerpoint/2010/main" val="7473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Replacing regression with simultaneous equations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US" dirty="0"/>
                  <a:t>Linear models: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𝑁𝑜𝑟𝑚𝑎𝑙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… can be augmented with a model for the predictor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𝑁𝑜𝑟𝑚𝑎𝑙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0,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b="0" i="1" dirty="0">
                    <a:latin typeface="Cambria Math" panose="02040503050406030204" pitchFamily="18" charset="0"/>
                  </a:rPr>
                  <a:t>… </a:t>
                </a:r>
                <a:r>
                  <a:rPr lang="en-US" b="0" dirty="0">
                    <a:latin typeface="Cambria Math" panose="02040503050406030204" pitchFamily="18" charset="0"/>
                  </a:rPr>
                  <a:t>and rewritten as a simultaneous equation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𝐳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𝐏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𝐳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MVN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𝚺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… where: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𝐏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  <m: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→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>
                              <a:latin typeface="Cambria Math" panose="02040503050406030204" pitchFamily="18" charset="0"/>
                            </a:rPr>
                            <m:t>𝐳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i="1">
                          <a:latin typeface="Cambria Math" panose="02040503050406030204" pitchFamily="18" charset="0"/>
                        </a:rPr>
                        <m:t>diag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b="1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1000" t="-1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55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Simultaneous equations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If we have linear simultaneous equations: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𝐏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MVN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𝚲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We can subtract </a:t>
                </a:r>
                <a14:m>
                  <m:oMath xmlns:m="http://schemas.openxmlformats.org/officeDocument/2006/math">
                    <m:r>
                      <a:rPr lang="en-US" b="1">
                        <a:latin typeface="Cambria Math" panose="02040503050406030204" pitchFamily="18" charset="0"/>
                      </a:rPr>
                      <m:t>𝐏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from both sides: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>
                          <a:latin typeface="Cambria Math" panose="02040503050406030204" pitchFamily="18" charset="0"/>
                        </a:rPr>
                        <m:t>𝐏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𝐈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We can then divide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>
                        <a:latin typeface="Cambria Math" panose="02040503050406030204" pitchFamily="18" charset="0"/>
                      </a:rPr>
                      <m:t>𝐈</m:t>
                    </m:r>
                    <m:r>
                      <a:rPr lang="en-US" b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1">
                        <a:latin typeface="Cambria Math" panose="02040503050406030204" pitchFamily="18" charset="0"/>
                      </a:rPr>
                      <m:t>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from both sides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𝐈</m:t>
                              </m:r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𝐏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𝛜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MVN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𝚲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Note the property that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, which extends to matrices. </a:t>
                </a:r>
              </a:p>
              <a:p>
                <a:pPr marL="0" indent="0">
                  <a:buNone/>
                </a:pPr>
                <a:r>
                  <a:rPr lang="en-GB" dirty="0"/>
                  <a:t>This property extends to matrices: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𝐱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𝚺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𝐀𝐱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𝐀</m:t>
                    </m:r>
                    <m:r>
                      <a:rPr lang="en-US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𝚺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𝐀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Then we can recompute the expected variance as: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MVN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𝐈</m:t>
                              </m:r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𝐏</m:t>
                              </m:r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1" i="1">
                          <a:latin typeface="Cambria Math" panose="02040503050406030204" pitchFamily="18" charset="0"/>
                        </a:rPr>
                        <m:t>𝚲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𝚲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T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𝐈</m:t>
                              </m:r>
                              <m:r>
                                <a:rPr lang="en-US" b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1">
                                      <a:latin typeface="Cambria Math" panose="02040503050406030204" pitchFamily="18" charset="0"/>
                                    </a:rPr>
                                    <m:t>𝐏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T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And sample variance follows a Wishart distribution: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Wishart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𝚺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b="1" dirty="0"/>
              </a:p>
              <a:p>
                <a:pPr marL="0" indent="0">
                  <a:buNone/>
                </a:pPr>
                <a:r>
                  <a:rPr lang="en-GB" dirty="0"/>
                  <a:t>But … this doesn’t include lagged effects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800" t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853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Approach</a:t>
                </a:r>
                <a:endParaRPr lang="en-US" sz="3600" b="1" dirty="0"/>
              </a:p>
              <a:p>
                <a:pPr marL="0" indent="0">
                  <a:buNone/>
                </a:pPr>
                <a:r>
                  <a:rPr lang="en-US" dirty="0"/>
                  <a:t>Develop “Generalized graphical mixed models” using modular graphs, and show its use for:</a:t>
                </a:r>
              </a:p>
              <a:p>
                <a:pPr marL="742950" indent="-742950">
                  <a:buFont typeface="+mj-lt"/>
                  <a:buAutoNum type="arabicPeriod"/>
                </a:pPr>
                <a:r>
                  <a:rPr lang="en-US" dirty="0"/>
                  <a:t>Population dynamics</a:t>
                </a:r>
              </a:p>
              <a:p>
                <a:pPr marL="742950" indent="-742950">
                  <a:buFont typeface="+mj-lt"/>
                  <a:buAutoNum type="arabicPeriod"/>
                </a:pPr>
                <a:r>
                  <a:rPr lang="en-US" dirty="0"/>
                  <a:t>Phylogenetic comparative methods</a:t>
                </a:r>
              </a:p>
              <a:p>
                <a:pPr marL="742950" indent="-742950">
                  <a:buFont typeface="+mj-lt"/>
                  <a:buAutoNum type="arabicPeriod"/>
                </a:pPr>
                <a:r>
                  <a:rPr lang="en-US" dirty="0"/>
                  <a:t>Diffusion-enhanced </a:t>
                </a:r>
                <a:r>
                  <a:rPr lang="en-US" dirty="0" err="1"/>
                  <a:t>spatio</a:t>
                </a:r>
                <a:r>
                  <a:rPr lang="en-US" dirty="0"/>
                  <a:t>-temporal modelling</a:t>
                </a:r>
              </a:p>
              <a:p>
                <a:pPr marL="742950" indent="-742950">
                  <a:buFont typeface="+mj-lt"/>
                  <a:buAutoNum type="arabicPeriod"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sz="3600" b="1" dirty="0"/>
                  <a:t>Basics</a:t>
                </a:r>
              </a:p>
              <a:p>
                <a:pPr marL="0" indent="0">
                  <a:buNone/>
                </a:pPr>
                <a:r>
                  <a:rPr lang="en-US" dirty="0"/>
                  <a:t>For an array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vec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𝐏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vec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vec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vec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𝐄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MVN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𝐋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1" i="1">
                          <a:latin typeface="Cambria Math" panose="02040503050406030204" pitchFamily="18" charset="0"/>
                        </a:rPr>
                        <m:t>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𝐏</m:t>
                    </m:r>
                  </m:oMath>
                </a14:m>
                <a:r>
                  <a:rPr lang="en-US" dirty="0"/>
                  <a:t> is a path matrix of interactions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𝐋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1" i="1">
                        <a:latin typeface="Cambria Math" panose="02040503050406030204" pitchFamily="18" charset="0"/>
                      </a:rPr>
                      <m:t>𝐋</m:t>
                    </m:r>
                  </m:oMath>
                </a14:m>
                <a:r>
                  <a:rPr lang="en-US" dirty="0"/>
                  <a:t> is the variance of exogenous variation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𝐄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sz="3800" b="1" dirty="0"/>
              </a:p>
              <a:p>
                <a:pPr marL="0" indent="0">
                  <a:buNone/>
                </a:pPr>
                <a:endParaRPr lang="en-US" sz="38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1933" t="-2044" b="-21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95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Common types of graph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97E775-4104-4D4C-8A7C-B42C6F8951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" b="47504"/>
          <a:stretch/>
        </p:blipFill>
        <p:spPr>
          <a:xfrm>
            <a:off x="-22860" y="1204100"/>
            <a:ext cx="4572000" cy="48042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8385D3-D9B9-472A-B9F3-F9A294B499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" t="51165"/>
          <a:stretch/>
        </p:blipFill>
        <p:spPr>
          <a:xfrm>
            <a:off x="4549140" y="1371600"/>
            <a:ext cx="4572000" cy="44692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5F0881-F703-4E91-8D72-27EAC8CF229E}"/>
              </a:ext>
            </a:extLst>
          </p:cNvPr>
          <p:cNvSpPr txBox="1"/>
          <p:nvPr/>
        </p:nvSpPr>
        <p:spPr>
          <a:xfrm>
            <a:off x="304800" y="6096000"/>
            <a:ext cx="853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We can calculate the interaction of any set of graphs</a:t>
            </a:r>
          </a:p>
        </p:txBody>
      </p:sp>
    </p:spTree>
    <p:extLst>
      <p:ext uri="{BB962C8B-B14F-4D97-AF65-F5344CB8AC3E}">
        <p14:creationId xmlns:p14="http://schemas.microsoft.com/office/powerpoint/2010/main" val="202038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F4A14-199B-70E8-0012-9F09A6692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189E2-9177-E665-9B5A-1C38C797A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Three examples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Age-structured dynamics</a:t>
            </a:r>
          </a:p>
          <a:p>
            <a:pPr marL="914400" lvl="1" indent="-514350"/>
            <a:r>
              <a:rPr lang="en-US" dirty="0"/>
              <a:t>Predict abundance-at-age in years with no data</a:t>
            </a:r>
          </a:p>
          <a:p>
            <a:pPr marL="914400" lvl="1" indent="-514350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Trade-offs among species traits</a:t>
            </a:r>
          </a:p>
          <a:p>
            <a:pPr marL="914400" lvl="1" indent="-514350"/>
            <a:r>
              <a:rPr lang="en-US" dirty="0"/>
              <a:t>Predict missing traits using evolutionary relatedness and ecological trade-offs</a:t>
            </a:r>
          </a:p>
          <a:p>
            <a:pPr marL="914400" lvl="1" indent="-514350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Diffusion in </a:t>
            </a:r>
            <a:r>
              <a:rPr lang="en-US" dirty="0" err="1"/>
              <a:t>spatio</a:t>
            </a:r>
            <a:r>
              <a:rPr lang="en-US" dirty="0"/>
              <a:t>-temporal model</a:t>
            </a:r>
          </a:p>
          <a:p>
            <a:pPr marL="914400" lvl="1" indent="-514350"/>
            <a:r>
              <a:rPr lang="en-US" dirty="0"/>
              <a:t>Estimate how hotspots propagate over time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8192</TotalTime>
  <Words>1087</Words>
  <Application>Microsoft Office PowerPoint</Application>
  <PresentationFormat>On-screen Show (4:3)</PresentationFormat>
  <Paragraphs>283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 Math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 Thorson</dc:creator>
  <cp:lastModifiedBy>J T</cp:lastModifiedBy>
  <cp:revision>669</cp:revision>
  <dcterms:created xsi:type="dcterms:W3CDTF">2010-02-28T21:11:55Z</dcterms:created>
  <dcterms:modified xsi:type="dcterms:W3CDTF">2025-05-20T13:37:43Z</dcterms:modified>
</cp:coreProperties>
</file>

<file path=docProps/thumbnail.jpeg>
</file>